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2.bin" ContentType="application/vnd.openxmlformats-officedocument.oleObject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70" r:id="rId2"/>
    <p:sldId id="371" r:id="rId3"/>
    <p:sldId id="351" r:id="rId4"/>
    <p:sldId id="343" r:id="rId5"/>
    <p:sldId id="333" r:id="rId6"/>
    <p:sldId id="335" r:id="rId7"/>
    <p:sldId id="363" r:id="rId8"/>
    <p:sldId id="327" r:id="rId9"/>
    <p:sldId id="359" r:id="rId10"/>
    <p:sldId id="360" r:id="rId11"/>
    <p:sldId id="378" r:id="rId12"/>
    <p:sldId id="377" r:id="rId13"/>
    <p:sldId id="372" r:id="rId14"/>
    <p:sldId id="416" r:id="rId15"/>
    <p:sldId id="282" r:id="rId16"/>
    <p:sldId id="381" r:id="rId17"/>
    <p:sldId id="419" r:id="rId18"/>
    <p:sldId id="430" r:id="rId19"/>
    <p:sldId id="413" r:id="rId20"/>
    <p:sldId id="388" r:id="rId21"/>
    <p:sldId id="431" r:id="rId22"/>
    <p:sldId id="374" r:id="rId23"/>
    <p:sldId id="358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316" r:id="rId35"/>
    <p:sldId id="389" r:id="rId36"/>
    <p:sldId id="390" r:id="rId37"/>
    <p:sldId id="392" r:id="rId38"/>
    <p:sldId id="415" r:id="rId39"/>
    <p:sldId id="393" r:id="rId40"/>
    <p:sldId id="397" r:id="rId41"/>
    <p:sldId id="396" r:id="rId42"/>
    <p:sldId id="414" r:id="rId43"/>
    <p:sldId id="40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3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1104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  <a:endParaRPr lang="en-US" dirty="0" smtClean="0"/>
          </a:p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you apply delta debugging to a distributed system rather than a single program, you run into some challenges.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you’re given a subsequence, you want to make sure you replay the bug,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We’re going to perform this replay by using the same infrastructure  generate fuzz tests, and (ii) replay the resultant system execution.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were a company with a QA </a:t>
            </a:r>
            <a:r>
              <a:rPr lang="en-US" baseline="0" dirty="0" err="1" smtClean="0"/>
              <a:t>testbed</a:t>
            </a:r>
            <a:r>
              <a:rPr lang="en-US" baseline="0" dirty="0" smtClean="0"/>
              <a:t>, you would just need to add interposition. We built our own, since no </a:t>
            </a:r>
            <a:r>
              <a:rPr lang="en-US" baseline="0" smtClean="0"/>
              <a:t>open source </a:t>
            </a:r>
            <a:r>
              <a:rPr lang="en-US" baseline="0" dirty="0" smtClean="0"/>
              <a:t>were available for SDN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input sizes</a:t>
            </a:r>
            <a:r>
              <a:rPr lang="en-US" baseline="0" dirty="0" smtClean="0"/>
              <a:t> are actually much smaller than what you would see. But the thing to pay attention to is that the MCS size is very small.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2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“As you know”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0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what I saw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Nicira</a:t>
            </a:r>
            <a:r>
              <a:rPr lang="en-US" baseline="0" dirty="0" smtClean="0"/>
              <a:t> and Google, the most common way to troubleshoot these problems is for a human to analyze log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Hammer</a:t>
            </a:r>
            <a:r>
              <a:rPr lang="en-US" baseline="0" dirty="0" smtClean="0"/>
              <a:t> home: the goal is to make it easier for developers to debug.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36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this back?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Speed up description?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Autofit/>
          </a:bodyPr>
          <a:lstStyle/>
          <a:p>
            <a:pPr algn="ctr"/>
            <a:r>
              <a:rPr lang="en-US" sz="2900" dirty="0" smtClean="0"/>
              <a:t>Troubleshooting </a:t>
            </a:r>
            <a:r>
              <a:rPr lang="en-US" sz="2900" dirty="0" err="1" smtClean="0"/>
              <a:t>Blackbox</a:t>
            </a:r>
            <a:r>
              <a:rPr lang="en-US" sz="2900" dirty="0" smtClean="0"/>
              <a:t> SDN Control </a:t>
            </a:r>
            <a:r>
              <a:rPr lang="en-US" sz="2900" dirty="0"/>
              <a:t>S</a:t>
            </a:r>
            <a:r>
              <a:rPr lang="en-US" sz="2900" dirty="0" smtClean="0"/>
              <a:t>oftware with Minimal Causal Sequences</a:t>
            </a:r>
            <a:endParaRPr lang="en-US" sz="2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91807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/>
              <a:t>, </a:t>
            </a:r>
            <a:r>
              <a:rPr lang="en-US" dirty="0" smtClean="0"/>
              <a:t>             </a:t>
            </a:r>
            <a:r>
              <a:rPr lang="en-US" dirty="0" err="1" smtClean="0"/>
              <a:t>Aurojit</a:t>
            </a:r>
            <a:r>
              <a:rPr lang="en-US" dirty="0" smtClean="0"/>
              <a:t> </a:t>
            </a:r>
            <a:r>
              <a:rPr lang="en-US" dirty="0"/>
              <a:t>Panda,  </a:t>
            </a:r>
            <a:r>
              <a:rPr lang="en-US" dirty="0" smtClean="0"/>
              <a:t>Andrew Or, Jefferson Lai, Eugene Huang,         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</a:t>
            </a:r>
            <a:r>
              <a:rPr lang="en-US" dirty="0" err="1" smtClean="0"/>
              <a:t>Arvind</a:t>
            </a:r>
            <a:r>
              <a:rPr lang="en-US" dirty="0" smtClean="0"/>
              <a:t> Krishnamurthy,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99" y="464015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095" y="464015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91" y="575415"/>
            <a:ext cx="1447463" cy="11258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847" y="3224142"/>
            <a:ext cx="412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be presented at SIGCOMM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"/>
    </mc:Choice>
    <mc:Fallback xmlns="">
      <p:transition xmlns:p14="http://schemas.microsoft.com/office/powerpoint/2010/main" spd="slow" advTm="103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6"/>
    </mc:Choice>
    <mc:Fallback xmlns="">
      <p:transition xmlns:p14="http://schemas.microsoft.com/office/powerpoint/2010/main" spd="slow" advTm="11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Approach: Replay Modified Histories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97" y="2171902"/>
            <a:ext cx="8323503" cy="92499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 Choose an input subsequence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 descr="deltadebuggin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5" y="2719011"/>
            <a:ext cx="8579646" cy="197249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1397" y="4691502"/>
            <a:ext cx="8323503" cy="2003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3200" dirty="0" smtClean="0"/>
              <a:t>Replay the modified history (as  faithfully as possible)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3200" dirty="0" smtClean="0"/>
              <a:t>Repeat (delta debugging algorithm)</a:t>
            </a:r>
          </a:p>
        </p:txBody>
      </p:sp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8"/>
    </mc:Choice>
    <mc:Fallback xmlns="">
      <p:transition xmlns:p14="http://schemas.microsoft.com/office/powerpoint/2010/main" spd="slow" advTm="157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738" y="2283679"/>
            <a:ext cx="8791262" cy="382669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600" dirty="0" smtClean="0"/>
              <a:t>Replaying input events, in the face of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Asynchrony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Non-determinism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Divergent execution</a:t>
            </a:r>
          </a:p>
          <a:p>
            <a:pPr>
              <a:buFont typeface="Arial"/>
              <a:buChar char="•"/>
            </a:pPr>
            <a:r>
              <a:rPr lang="en-US" sz="3600" dirty="0" smtClean="0"/>
              <a:t>Without assuming language or instrumentation of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149428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848194" y="6071245"/>
            <a:ext cx="3062307" cy="656558"/>
          </a:xfrm>
          <a:prstGeom prst="roundRect">
            <a:avLst/>
          </a:prstGeom>
          <a:ln>
            <a:noFill/>
          </a:ln>
          <a:effectLst>
            <a:softEdge rad="1270000"/>
          </a:effectLst>
          <a:scene3d>
            <a:camera prst="obliqueTopRight"/>
            <a:lightRig rig="threePt" dir="tl"/>
          </a:scene3d>
          <a:sp3d>
            <a:bevelT w="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8"/>
    </mc:Choice>
    <mc:Fallback xmlns="">
      <p:transition xmlns:p14="http://schemas.microsoft.com/office/powerpoint/2010/main" spd="slow" advTm="928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49358" y="4345236"/>
            <a:ext cx="576870" cy="1434791"/>
            <a:chOff x="3386661" y="4289576"/>
            <a:chExt cx="576870" cy="1434791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927901" y="4748336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75" name="TextBox 74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8"/>
            <a:ext cx="9547862" cy="599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15" y="2216806"/>
            <a:ext cx="8288605" cy="4641194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500" dirty="0" smtClean="0"/>
              <a:t>Syntactic Differences</a:t>
            </a:r>
          </a:p>
          <a:p>
            <a:pPr lvl="1">
              <a:buFont typeface="Arial"/>
              <a:buChar char="•"/>
            </a:pPr>
            <a:r>
              <a:rPr lang="en-US" sz="2500" dirty="0" err="1" smtClean="0"/>
              <a:t>Soln</a:t>
            </a:r>
            <a:r>
              <a:rPr lang="en-US" sz="2500" dirty="0" smtClean="0"/>
              <a:t>: mask over extraneous fields</a:t>
            </a:r>
            <a:endParaRPr lang="en-US" sz="2500" dirty="0"/>
          </a:p>
          <a:p>
            <a:pPr>
              <a:buFont typeface="Arial"/>
              <a:buChar char="•"/>
            </a:pPr>
            <a:r>
              <a:rPr lang="en-US" sz="2500" dirty="0" smtClean="0"/>
              <a:t>Missing internal events</a:t>
            </a:r>
          </a:p>
          <a:p>
            <a:pPr lvl="1">
              <a:buFont typeface="Arial"/>
              <a:buChar char="•"/>
            </a:pPr>
            <a:r>
              <a:rPr lang="en-US" sz="2500" dirty="0" err="1" smtClean="0"/>
              <a:t>Soln</a:t>
            </a:r>
            <a:r>
              <a:rPr lang="en-US" sz="2500" dirty="0" smtClean="0"/>
              <a:t>: peek() ahead to infer internal events</a:t>
            </a:r>
            <a:endParaRPr lang="en-US" sz="2500" dirty="0"/>
          </a:p>
          <a:p>
            <a:pPr>
              <a:buFont typeface="Arial"/>
              <a:buChar char="•"/>
            </a:pPr>
            <a:r>
              <a:rPr lang="en-US" sz="2500" dirty="0" smtClean="0"/>
              <a:t>Unexpected internal events</a:t>
            </a:r>
          </a:p>
          <a:p>
            <a:pPr lvl="1">
              <a:buFont typeface="Arial"/>
              <a:buChar char="•"/>
            </a:pPr>
            <a:r>
              <a:rPr lang="en-US" sz="2500" dirty="0" err="1" smtClean="0"/>
              <a:t>Soln</a:t>
            </a:r>
            <a:r>
              <a:rPr lang="en-US" sz="2500" dirty="0" smtClean="0"/>
              <a:t>: allow events through</a:t>
            </a:r>
          </a:p>
          <a:p>
            <a:pPr>
              <a:buFont typeface="Arial"/>
              <a:buChar char="•"/>
            </a:pPr>
            <a:r>
              <a:rPr lang="en-US" sz="2500" dirty="0" smtClean="0"/>
              <a:t>Non-determinism</a:t>
            </a:r>
          </a:p>
          <a:p>
            <a:pPr lvl="1">
              <a:buFont typeface="Arial"/>
              <a:buChar char="•"/>
            </a:pPr>
            <a:r>
              <a:rPr lang="en-US" sz="2500" dirty="0" err="1" smtClean="0"/>
              <a:t>Soln</a:t>
            </a:r>
            <a:r>
              <a:rPr lang="en-US" sz="2500" dirty="0" smtClean="0"/>
              <a:t>: Replay multiple times, instrument software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51354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36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8"/>
    </mc:Choice>
    <mc:Fallback xmlns="">
      <p:transition xmlns:p14="http://schemas.microsoft.com/office/powerpoint/2010/main" spd="slow" advTm="24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9" name="Picture 8" descr="results_tab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140"/>
            <a:ext cx="9154271" cy="45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179" y="2138826"/>
            <a:ext cx="8285821" cy="4522833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000" dirty="0" smtClean="0"/>
              <a:t>Formal analysis of approach</a:t>
            </a:r>
          </a:p>
          <a:p>
            <a:pPr>
              <a:buFont typeface="Arial"/>
              <a:buChar char="•"/>
            </a:pPr>
            <a:r>
              <a:rPr lang="en-US" sz="3000" dirty="0" smtClean="0"/>
              <a:t>Apply to other distributed systems (databases, consensus protocols)</a:t>
            </a:r>
          </a:p>
          <a:p>
            <a:pPr>
              <a:buFont typeface="Arial"/>
              <a:buChar char="•"/>
            </a:pPr>
            <a:r>
              <a:rPr lang="en-US" sz="3000" dirty="0" smtClean="0"/>
              <a:t>Investigate effectiveness of various interposition points</a:t>
            </a:r>
          </a:p>
          <a:p>
            <a:pPr>
              <a:buFont typeface="Arial"/>
              <a:buChar char="•"/>
            </a:pPr>
            <a:r>
              <a:rPr lang="en-US" sz="3000" dirty="0" smtClean="0"/>
              <a:t>Integrate STS into ONOS (</a:t>
            </a:r>
            <a:r>
              <a:rPr lang="en-US" sz="3000" dirty="0" err="1" smtClean="0"/>
              <a:t>ON.Lab</a:t>
            </a:r>
            <a:r>
              <a:rPr lang="en-US" sz="3000" dirty="0" smtClean="0"/>
              <a:t>)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136181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System (23K+ lines of Python) evaluated on 6 SDN controllers 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994690" y="4973411"/>
            <a:ext cx="481313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ucb</a:t>
            </a:r>
            <a:r>
              <a:rPr lang="en-US" sz="3200" dirty="0" err="1"/>
              <a:t>-sts.github.com</a:t>
            </a:r>
            <a:r>
              <a:rPr lang="en-US" sz="3200" dirty="0"/>
              <a:t>/</a:t>
            </a:r>
            <a:r>
              <a:rPr lang="en-US" sz="3200" dirty="0" err="1"/>
              <a:t>sts</a:t>
            </a:r>
            <a:r>
              <a:rPr lang="en-US" sz="3200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8719" y="5783735"/>
            <a:ext cx="730861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Paper to appear at SIGCOMM 2014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230003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77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987"/>
            <a:ext cx="9144000" cy="21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8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066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1298844" y="2093541"/>
            <a:ext cx="6644134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Some Events </a:t>
            </a:r>
            <a:r>
              <a:rPr lang="en-US" sz="3200" dirty="0"/>
              <a:t>N</a:t>
            </a:r>
            <a:r>
              <a:rPr lang="en-US" sz="3200" dirty="0" smtClean="0"/>
              <a:t>o </a:t>
            </a:r>
            <a:r>
              <a:rPr lang="en-US" sz="3200" dirty="0"/>
              <a:t>L</a:t>
            </a:r>
            <a:r>
              <a:rPr lang="en-US" sz="3200" dirty="0" smtClean="0"/>
              <a:t>onger </a:t>
            </a:r>
            <a:r>
              <a:rPr lang="en-US" sz="3200" dirty="0"/>
              <a:t>A</a:t>
            </a:r>
            <a:r>
              <a:rPr lang="en-US" sz="3200" dirty="0" smtClean="0"/>
              <a:t>ppear</a:t>
            </a:r>
            <a:endParaRPr lang="en-US" sz="3200" dirty="0"/>
          </a:p>
        </p:txBody>
      </p:sp>
      <p:sp>
        <p:nvSpPr>
          <p:cNvPr id="74" name="Donut 73"/>
          <p:cNvSpPr/>
          <p:nvPr/>
        </p:nvSpPr>
        <p:spPr>
          <a:xfrm>
            <a:off x="934960" y="3281108"/>
            <a:ext cx="1832214" cy="116724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81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Peek ahead</a:t>
            </a:r>
            <a:endParaRPr lang="en-US" dirty="0"/>
          </a:p>
        </p:txBody>
      </p:sp>
      <p:pic>
        <p:nvPicPr>
          <p:cNvPr id="7" name="Picture 6" descr="pee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3" y="2165828"/>
            <a:ext cx="11349197" cy="44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6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6783" y="2317100"/>
            <a:ext cx="8791262" cy="4216588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4000" dirty="0" smtClean="0"/>
              <a:t>Loops, </a:t>
            </a:r>
            <a:r>
              <a:rPr lang="en-US" sz="4000" dirty="0" err="1" smtClean="0"/>
              <a:t>Blackholes</a:t>
            </a:r>
            <a:r>
              <a:rPr lang="en-US" sz="4000" dirty="0" smtClean="0"/>
              <a:t>, etc. found in: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Unit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Integration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Software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3800" dirty="0" smtClean="0"/>
              <a:t>Hardware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4000" dirty="0" smtClean="0"/>
              <a:t>Production</a:t>
            </a:r>
          </a:p>
        </p:txBody>
      </p:sp>
      <p:sp>
        <p:nvSpPr>
          <p:cNvPr id="4" name="Donut 3"/>
          <p:cNvSpPr/>
          <p:nvPr/>
        </p:nvSpPr>
        <p:spPr>
          <a:xfrm>
            <a:off x="84980" y="4244301"/>
            <a:ext cx="7658036" cy="1526166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54"/>
    </mc:Choice>
    <mc:Fallback xmlns="">
      <p:transition xmlns:p14="http://schemas.microsoft.com/office/powerpoint/2010/main" spd="slow" advTm="483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2917435" y="20816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Input..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0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738563" y="2105060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Unexpected Events Appear</a:t>
            </a:r>
            <a:endParaRPr lang="en-US" sz="3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827617" y="4441523"/>
            <a:ext cx="477534" cy="1348658"/>
            <a:chOff x="1738563" y="3087501"/>
            <a:chExt cx="477534" cy="1348658"/>
          </a:xfrm>
        </p:grpSpPr>
        <p:sp>
          <p:nvSpPr>
            <p:cNvPr id="57" name="TextBox 56"/>
            <p:cNvSpPr txBox="1"/>
            <p:nvPr/>
          </p:nvSpPr>
          <p:spPr>
            <a:xfrm rot="4559498">
              <a:off x="1722652" y="3548734"/>
              <a:ext cx="648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LLDP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58" name="Straight Connector 57"/>
            <p:cNvCxnSpPr>
              <a:endCxn id="59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Oval 59"/>
          <p:cNvSpPr/>
          <p:nvPr/>
        </p:nvSpPr>
        <p:spPr>
          <a:xfrm>
            <a:off x="5757426" y="434549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nut 47"/>
          <p:cNvSpPr/>
          <p:nvPr/>
        </p:nvSpPr>
        <p:spPr>
          <a:xfrm>
            <a:off x="5065021" y="4165041"/>
            <a:ext cx="1843772" cy="170087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9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unexpected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41" y="2150000"/>
            <a:ext cx="8600875" cy="43000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6000" dirty="0" smtClean="0"/>
              <a:t>Theory:</a:t>
            </a:r>
          </a:p>
          <a:p>
            <a:pPr>
              <a:buFont typeface="Arial"/>
              <a:buChar char="•"/>
            </a:pPr>
            <a:r>
              <a:rPr lang="en-US" sz="6000" dirty="0" smtClean="0"/>
              <a:t>Divergent paths </a:t>
            </a:r>
            <a:r>
              <a:rPr lang="en-US" sz="6000" dirty="0" smtClean="0">
                <a:sym typeface="Wingdings"/>
              </a:rPr>
              <a:t> Exponential possibilities</a:t>
            </a:r>
          </a:p>
          <a:p>
            <a:pPr marL="0" indent="0">
              <a:buNone/>
            </a:pPr>
            <a:r>
              <a:rPr lang="en-US" sz="6000" dirty="0" smtClean="0">
                <a:sym typeface="Wingdings"/>
              </a:rPr>
              <a:t>Practice:</a:t>
            </a:r>
            <a:endParaRPr lang="en-US" sz="6000" dirty="0" smtClean="0"/>
          </a:p>
          <a:p>
            <a:pPr>
              <a:buFont typeface="Arial"/>
              <a:buChar char="•"/>
            </a:pPr>
            <a:r>
              <a:rPr lang="en-US" sz="6000" dirty="0"/>
              <a:t>A</a:t>
            </a:r>
            <a:r>
              <a:rPr lang="en-US" sz="6000" dirty="0" smtClean="0"/>
              <a:t>llow unexpected events through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6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425544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700" dirty="0" smtClean="0"/>
              <a:t>Replay multiple times per subsequence</a:t>
            </a:r>
          </a:p>
          <a:p>
            <a:pPr>
              <a:buFont typeface="Arial"/>
              <a:buChar char="•"/>
            </a:pPr>
            <a:r>
              <a:rPr lang="en-US" sz="2700" dirty="0" smtClean="0"/>
              <a:t>Probability of not finding bug modeled by:</a:t>
            </a:r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r>
              <a:rPr lang="en-US" sz="2700" dirty="0" smtClean="0"/>
              <a:t>Optionally override </a:t>
            </a:r>
            <a:r>
              <a:rPr lang="en-US" sz="2700" dirty="0" err="1" smtClean="0"/>
              <a:t>gettimeofday</a:t>
            </a:r>
            <a:r>
              <a:rPr lang="en-US" sz="2700" dirty="0" smtClean="0"/>
              <a:t>(), multiplex sockets, interpose on logging statements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394885"/>
              </p:ext>
            </p:extLst>
          </p:nvPr>
        </p:nvGraphicFramePr>
        <p:xfrm>
          <a:off x="1761764" y="3691431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1764" y="3691431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267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223"/>
            <a:ext cx="9144000" cy="50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67728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      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   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02" y="5168912"/>
            <a:ext cx="644051" cy="644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7" y="3694887"/>
            <a:ext cx="644051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pic>
        <p:nvPicPr>
          <p:cNvPr id="4" name="Picture 3" descr="non_determinis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1" y="2595834"/>
            <a:ext cx="6154739" cy="4128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972" y="2118873"/>
            <a:ext cx="8534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Results for synthetic multithreading bug in Floodlight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42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0"/>
    </mc:Choice>
    <mc:Fallback xmlns="">
      <p:transition xmlns:p14="http://schemas.microsoft.com/office/powerpoint/2010/main" spd="slow" advTm="135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pPr>
              <a:buFont typeface="Arial"/>
              <a:buChar char="•"/>
            </a:pPr>
            <a:r>
              <a:rPr lang="en-US" dirty="0" smtClean="0"/>
              <a:t>Need clear mapping between input/internal events and simulated events</a:t>
            </a:r>
          </a:p>
          <a:p>
            <a:pPr>
              <a:buFont typeface="Arial"/>
              <a:buChar char="•"/>
            </a:pPr>
            <a:r>
              <a:rPr lang="en-US" dirty="0" smtClean="0"/>
              <a:t>Must remove redundantly logged events</a:t>
            </a:r>
          </a:p>
          <a:p>
            <a:pPr>
              <a:buFont typeface="Arial"/>
              <a:buChar char="•"/>
            </a:pPr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 smtClean="0"/>
              <a:t>Delta Debugging</a:t>
            </a:r>
          </a:p>
          <a:p>
            <a:pPr>
              <a:buFontTx/>
              <a:buChar char="-"/>
            </a:pPr>
            <a:r>
              <a:rPr lang="en-US" dirty="0" smtClean="0"/>
              <a:t>Program Flow Analysis</a:t>
            </a:r>
          </a:p>
          <a:p>
            <a:pPr>
              <a:buFontTx/>
              <a:buChar char="-"/>
            </a:pPr>
            <a:r>
              <a:rPr lang="en-US" dirty="0" smtClean="0"/>
              <a:t>Thread schedule minimization</a:t>
            </a:r>
          </a:p>
          <a:p>
            <a:pPr>
              <a:buFontTx/>
              <a:buChar char="-"/>
            </a:pPr>
            <a:r>
              <a:rPr lang="en-US" dirty="0" smtClean="0"/>
              <a:t>Instrumentation (</a:t>
            </a:r>
            <a:r>
              <a:rPr lang="en-US" dirty="0"/>
              <a:t>T</a:t>
            </a:r>
            <a:r>
              <a:rPr lang="en-US" dirty="0" smtClean="0"/>
              <a:t>racing)</a:t>
            </a:r>
          </a:p>
          <a:p>
            <a:pPr>
              <a:buFontTx/>
              <a:buChar char="-"/>
            </a:pPr>
            <a:r>
              <a:rPr lang="en-US" dirty="0" smtClean="0"/>
              <a:t>Bug Detection (Invariant </a:t>
            </a:r>
            <a:r>
              <a:rPr lang="en-US" dirty="0"/>
              <a:t>C</a:t>
            </a:r>
            <a:r>
              <a:rPr lang="en-US" dirty="0" smtClean="0"/>
              <a:t>hecking, </a:t>
            </a:r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C</a:t>
            </a:r>
            <a:r>
              <a:rPr lang="en-US" dirty="0" smtClean="0"/>
              <a:t>hecking)</a:t>
            </a:r>
          </a:p>
          <a:p>
            <a:pPr>
              <a:buFontTx/>
              <a:buChar char="-"/>
            </a:pPr>
            <a:r>
              <a:rPr lang="en-US" dirty="0" smtClean="0"/>
              <a:t>Replay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Complexity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800" dirty="0" smtClean="0"/>
              <a:t> Code to override </a:t>
            </a:r>
            <a:r>
              <a:rPr lang="en-US" sz="2800" dirty="0" err="1" smtClean="0"/>
              <a:t>gettimeofday</a:t>
            </a:r>
            <a:r>
              <a:rPr lang="en-US" sz="2800" dirty="0" smtClean="0"/>
              <a:t>(), interpose on logging statements, and multiplex sockets:</a:t>
            </a:r>
          </a:p>
          <a:p>
            <a:pPr>
              <a:buFont typeface="Arial"/>
              <a:buChar char="•"/>
            </a:pPr>
            <a:endParaRPr lang="en-US" sz="2800" dirty="0" smtClean="0"/>
          </a:p>
          <a:p>
            <a:pPr lvl="1">
              <a:buFont typeface="Arial"/>
              <a:buChar char="•"/>
            </a:pPr>
            <a:r>
              <a:rPr lang="en-US" sz="2800" dirty="0" smtClean="0"/>
              <a:t>415 LOC for POX (Python)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722 LOC for Floodlight (Java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Many improvements: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Parallelize delta debugging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Smarter delta debugging time splits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Apply program flow analysis to further prune	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Compress time (override </a:t>
            </a:r>
            <a:r>
              <a:rPr lang="en-US" sz="3200" dirty="0" err="1" smtClean="0"/>
              <a:t>gettimeofday</a:t>
            </a:r>
            <a:r>
              <a:rPr lang="en-US" sz="3200" dirty="0" smtClean="0"/>
              <a:t>)</a:t>
            </a:r>
          </a:p>
          <a:p>
            <a:pPr lvl="1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9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1"/>
    </mc:Choice>
    <mc:Fallback xmlns="">
      <p:transition xmlns:p14="http://schemas.microsoft.com/office/powerpoint/2010/main" spd="slow" advTm="65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xmlns:p14="http://schemas.microsoft.com/office/powerpoint/2010/main" spd="slow" advTm="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326202"/>
              </p:ext>
            </p:extLst>
          </p:nvPr>
        </p:nvGraphicFramePr>
        <p:xfrm>
          <a:off x="197044" y="2491159"/>
          <a:ext cx="8951495" cy="4366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" name="Equation" r:id="rId4" imgW="1981200" imgH="850900" progId="Equation.3">
                  <p:embed/>
                </p:oleObj>
              </mc:Choice>
              <mc:Fallback>
                <p:oleObj name="Equation" r:id="rId4" imgW="19812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044" y="2491159"/>
                        <a:ext cx="8951495" cy="4366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62"/>
    </mc:Choice>
    <mc:Fallback>
      <p:transition xmlns:p14="http://schemas.microsoft.com/office/powerpoint/2010/main" spd="slow" advTm="386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4"/>
    </mc:Choice>
    <mc:Fallback xmlns="">
      <p:transition xmlns:p14="http://schemas.microsoft.com/office/powerpoint/2010/main" spd="slow" advTm="28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14579</TotalTime>
  <Words>1391</Words>
  <Application>Microsoft Macintosh PowerPoint</Application>
  <PresentationFormat>On-screen Show (4:3)</PresentationFormat>
  <Paragraphs>356</Paragraphs>
  <Slides>43</Slides>
  <Notes>17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Perception</vt:lpstr>
      <vt:lpstr>Equation</vt:lpstr>
      <vt:lpstr>Troubleshooting Blackbox SDN Control Software with Minimal Causal Sequences</vt:lpstr>
      <vt:lpstr>PowerPoint Presentation</vt:lpstr>
      <vt:lpstr>Something goes wrong!</vt:lpstr>
      <vt:lpstr>Best practice: Logs</vt:lpstr>
      <vt:lpstr>Best practice: Logs</vt:lpstr>
      <vt:lpstr>Our 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Replay Modified Histories</vt:lpstr>
      <vt:lpstr>Challenges</vt:lpstr>
      <vt:lpstr>Replay Infrastructure</vt:lpstr>
      <vt:lpstr>Replaying Pruned Inputs is Hard</vt:lpstr>
      <vt:lpstr>Replaying Pruned Inputs is Hard</vt:lpstr>
      <vt:lpstr>Further Challenges</vt:lpstr>
      <vt:lpstr>It Works!</vt:lpstr>
      <vt:lpstr>It Works!</vt:lpstr>
      <vt:lpstr>Ongoing work</vt:lpstr>
      <vt:lpstr>Summary</vt:lpstr>
      <vt:lpstr>References </vt:lpstr>
      <vt:lpstr>Pruning Alters Internal Events!</vt:lpstr>
      <vt:lpstr>Pruning Alters Internal Events!</vt:lpstr>
      <vt:lpstr>Solution: Equivalence Classes</vt:lpstr>
      <vt:lpstr>Pruning Alters Internal Events!</vt:lpstr>
      <vt:lpstr>Pruning Alters Internal Events!</vt:lpstr>
      <vt:lpstr>Solution: Peek ahead</vt:lpstr>
      <vt:lpstr>Pruning Alters Internal Events!</vt:lpstr>
      <vt:lpstr>Pruning Alters Internal Events!</vt:lpstr>
      <vt:lpstr>Dealing with unexpected events</vt:lpstr>
      <vt:lpstr>Coping With Non-Determinism</vt:lpstr>
      <vt:lpstr>Backup</vt:lpstr>
      <vt:lpstr>Scalability</vt:lpstr>
      <vt:lpstr>Complexity</vt:lpstr>
      <vt:lpstr>Assumptions of Delta Debugging</vt:lpstr>
      <vt:lpstr>Coping With Non-determinism</vt:lpstr>
      <vt:lpstr>Local vs. Global Minimality</vt:lpstr>
      <vt:lpstr>Forensic Analysis of Production Logs </vt:lpstr>
      <vt:lpstr>Related Work</vt:lpstr>
      <vt:lpstr>Instrumentation Complexity </vt:lpstr>
      <vt:lpstr>Improvements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298</cp:revision>
  <cp:lastPrinted>2012-07-19T23:21:06Z</cp:lastPrinted>
  <dcterms:created xsi:type="dcterms:W3CDTF">2012-02-23T00:13:04Z</dcterms:created>
  <dcterms:modified xsi:type="dcterms:W3CDTF">2014-06-25T23:53:07Z</dcterms:modified>
</cp:coreProperties>
</file>